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61" r:id="rId3"/>
    <p:sldId id="339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31" r:id="rId22"/>
    <p:sldId id="565" r:id="rId23"/>
    <p:sldId id="566" r:id="rId24"/>
    <p:sldId id="574" r:id="rId25"/>
    <p:sldId id="432" r:id="rId26"/>
    <p:sldId id="434" r:id="rId27"/>
    <p:sldId id="433" r:id="rId28"/>
    <p:sldId id="575" r:id="rId29"/>
    <p:sldId id="576" r:id="rId30"/>
    <p:sldId id="577" r:id="rId31"/>
    <p:sldId id="274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4100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85DF-8FD4-4DC6-8B23-501D8D47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PBI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CE5E3-4228-42FB-973F-75DE885F7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PBI specifications can be less formal and more general than requirements in waterfall</a:t>
            </a:r>
          </a:p>
          <a:p>
            <a:r>
              <a:rPr lang="en-US" dirty="0"/>
              <a:t>They could be traditional requirements statements, UI diagrams, use cases, user stories, bugs, design tasks, research tasks, etc.</a:t>
            </a:r>
          </a:p>
          <a:p>
            <a:r>
              <a:rPr lang="en-US" dirty="0"/>
              <a:t>They start at broad levels of abstraction and are refined over time</a:t>
            </a:r>
          </a:p>
          <a:p>
            <a:r>
              <a:rPr lang="en-US" dirty="0"/>
              <a:t>PBIs are refined into detailed, </a:t>
            </a:r>
            <a:r>
              <a:rPr lang="en-US" dirty="0" err="1"/>
              <a:t>sprintable</a:t>
            </a:r>
            <a:r>
              <a:rPr lang="en-US" dirty="0"/>
              <a:t> PBIs as needed, based on priorities</a:t>
            </a:r>
          </a:p>
          <a:p>
            <a:r>
              <a:rPr lang="en-US" dirty="0"/>
              <a:t>Product backlogs should contain enough refined PBIs for two or three sprints</a:t>
            </a:r>
          </a:p>
        </p:txBody>
      </p:sp>
    </p:spTree>
    <p:extLst>
      <p:ext uri="{BB962C8B-B14F-4D97-AF65-F5344CB8AC3E}">
        <p14:creationId xmlns:p14="http://schemas.microsoft.com/office/powerpoint/2010/main" val="31640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A13F1-E8E4-4AB1-883D-0DFAB5E3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C3C37-0E46-4076-9915-AE80F9B8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User stories</a:t>
            </a:r>
            <a:r>
              <a:rPr lang="en-US" dirty="0"/>
              <a:t> are the most popular way of specifying features in Scrum</a:t>
            </a:r>
          </a:p>
          <a:p>
            <a:r>
              <a:rPr lang="en-US" dirty="0"/>
              <a:t>User story format:</a:t>
            </a:r>
          </a:p>
          <a:p>
            <a:pPr lvl="1"/>
            <a:r>
              <a:rPr lang="en-US" dirty="0"/>
              <a:t>As a &lt;</a:t>
            </a:r>
            <a:r>
              <a:rPr lang="en-US" i="1" dirty="0"/>
              <a:t>user role</a:t>
            </a:r>
            <a:r>
              <a:rPr lang="en-US" dirty="0"/>
              <a:t>&gt; I want to &lt;</a:t>
            </a:r>
            <a:r>
              <a:rPr lang="en-US" i="1" dirty="0"/>
              <a:t>goal</a:t>
            </a:r>
            <a:r>
              <a:rPr lang="en-US" dirty="0"/>
              <a:t>&gt; so that &lt;</a:t>
            </a:r>
            <a:r>
              <a:rPr lang="en-US" i="1" dirty="0"/>
              <a:t>benefit</a:t>
            </a:r>
            <a:r>
              <a:rPr lang="en-US" dirty="0"/>
              <a:t>&gt;.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As a course scheduler I want to determine whether students can take other sections of a course so that I can see if I can cancel a section with students already enrolled in it.</a:t>
            </a:r>
          </a:p>
          <a:p>
            <a:pPr lvl="1"/>
            <a:r>
              <a:rPr lang="en-US" dirty="0"/>
              <a:t>As a shopper I want to see whether an item is still on sale so that I can buy it more cheaply.</a:t>
            </a:r>
          </a:p>
          <a:p>
            <a:pPr lvl="1"/>
            <a:r>
              <a:rPr lang="en-US" dirty="0"/>
              <a:t>As an internet user I want to secure my devices so that I can protect my private information.</a:t>
            </a:r>
          </a:p>
          <a:p>
            <a:pPr lvl="1"/>
            <a:r>
              <a:rPr lang="en-US" dirty="0"/>
              <a:t>As an electric utility customer I want to see my usage over several years so that I can analyze it to budget my electricity costs more exactly.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1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FC630-247E-455C-8CDE-5E7591D4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story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C2D46-6DAC-4FEC-B6BA-E18C20A2C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User stories come at different levels of abstraction and size</a:t>
            </a:r>
          </a:p>
          <a:p>
            <a:pPr lvl="1"/>
            <a:r>
              <a:rPr lang="en-US" dirty="0"/>
              <a:t>Large, abstract stories that would take months of coding are sometimes called </a:t>
            </a:r>
            <a:r>
              <a:rPr lang="en-US" b="1" dirty="0"/>
              <a:t>epics</a:t>
            </a:r>
          </a:p>
          <a:p>
            <a:pPr lvl="1"/>
            <a:r>
              <a:rPr lang="en-US" dirty="0"/>
              <a:t>Medium-sized stories that would take several sprints are sometimes called </a:t>
            </a:r>
            <a:r>
              <a:rPr lang="en-US" b="1" dirty="0"/>
              <a:t>features</a:t>
            </a:r>
          </a:p>
          <a:p>
            <a:pPr lvl="1"/>
            <a:r>
              <a:rPr lang="en-US" dirty="0"/>
              <a:t>Small, detailed stories that can be done in a single sprint are </a:t>
            </a:r>
            <a:r>
              <a:rPr lang="en-US" b="1" dirty="0" err="1"/>
              <a:t>sprintable</a:t>
            </a:r>
            <a:r>
              <a:rPr lang="en-US" b="1" dirty="0"/>
              <a:t> stories</a:t>
            </a:r>
            <a:r>
              <a:rPr lang="en-US" dirty="0"/>
              <a:t> (or simply stories)</a:t>
            </a:r>
          </a:p>
          <a:p>
            <a:r>
              <a:rPr lang="en-US" dirty="0"/>
              <a:t>Even </a:t>
            </a:r>
            <a:r>
              <a:rPr lang="en-US" dirty="0" err="1"/>
              <a:t>sprintable</a:t>
            </a:r>
            <a:r>
              <a:rPr lang="en-US" dirty="0"/>
              <a:t> stories usually aren't detailed enough to implement without additional conversations with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3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D4CDF-FCE8-43D0-8AEE-16071D78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PBI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1D58-3497-43CE-8E04-B09ECA035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the specification of functionality, every PBI should have a priority</a:t>
            </a:r>
          </a:p>
          <a:p>
            <a:r>
              <a:rPr lang="en-US" dirty="0"/>
              <a:t>Priorities express how important the PBI is and can be expressed as a number or a rubric (low, medium, high, critical)</a:t>
            </a:r>
          </a:p>
          <a:p>
            <a:r>
              <a:rPr lang="en-US" dirty="0"/>
              <a:t>The PO sets the priorities based on stakeholder feedback</a:t>
            </a:r>
          </a:p>
          <a:p>
            <a:r>
              <a:rPr lang="en-US" dirty="0"/>
              <a:t>Dependencies also determine priorities:  If X is needed for Y, then the priority of X must be at least as high as Y</a:t>
            </a:r>
          </a:p>
          <a:p>
            <a:r>
              <a:rPr lang="en-US" dirty="0"/>
              <a:t>High-priority PBIs should be small enough to do in a single sprint</a:t>
            </a:r>
          </a:p>
        </p:txBody>
      </p:sp>
    </p:spTree>
    <p:extLst>
      <p:ext uri="{BB962C8B-B14F-4D97-AF65-F5344CB8AC3E}">
        <p14:creationId xmlns:p14="http://schemas.microsoft.com/office/powerpoint/2010/main" val="325870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61BB-C537-47D7-8D76-07A05BBE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PBI effort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0A134-F708-4BBB-995B-5EDD72E2D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PBI must have an effort estimate</a:t>
            </a:r>
          </a:p>
          <a:p>
            <a:r>
              <a:rPr lang="en-US" dirty="0"/>
              <a:t>High-priority, </a:t>
            </a:r>
            <a:r>
              <a:rPr lang="en-US" dirty="0" err="1"/>
              <a:t>sprintable</a:t>
            </a:r>
            <a:r>
              <a:rPr lang="en-US" dirty="0"/>
              <a:t> PBIs need precise estimates (such as person-days), to aid in sprint planning</a:t>
            </a:r>
          </a:p>
          <a:p>
            <a:r>
              <a:rPr lang="en-US" dirty="0"/>
              <a:t>Low-priority, abstract PBIs are further from </a:t>
            </a:r>
            <a:r>
              <a:rPr lang="en-US" dirty="0" err="1"/>
              <a:t>sprintable</a:t>
            </a:r>
            <a:r>
              <a:rPr lang="en-US" dirty="0"/>
              <a:t> status and only need rough estimates (small, medium, large, gigantic)</a:t>
            </a:r>
          </a:p>
          <a:p>
            <a:r>
              <a:rPr lang="en-US" dirty="0"/>
              <a:t>As PBIs are refined, their effort estimates need to become more precise</a:t>
            </a:r>
          </a:p>
        </p:txBody>
      </p:sp>
    </p:spTree>
    <p:extLst>
      <p:ext uri="{BB962C8B-B14F-4D97-AF65-F5344CB8AC3E}">
        <p14:creationId xmlns:p14="http://schemas.microsoft.com/office/powerpoint/2010/main" val="187795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2984-ECC5-4F95-B1A7-F77A21F8F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PBI acceptance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AAB0B-79FA-448E-B878-C43BAA5B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know when a PBI is done?</a:t>
            </a:r>
          </a:p>
          <a:p>
            <a:r>
              <a:rPr lang="en-US" dirty="0"/>
              <a:t>Acceptance criteria are checks a user can do to see if a PBI is finished and correct</a:t>
            </a:r>
          </a:p>
          <a:p>
            <a:r>
              <a:rPr lang="en-US" dirty="0"/>
              <a:t>Often, these form a test suite used by developers</a:t>
            </a:r>
          </a:p>
          <a:p>
            <a:r>
              <a:rPr lang="en-US" dirty="0"/>
              <a:t>Following the same pattern of steady refinement, high-priority PBIs should have detailed acceptance criteria</a:t>
            </a:r>
          </a:p>
          <a:p>
            <a:pPr lvl="1"/>
            <a:r>
              <a:rPr lang="en-US" dirty="0"/>
              <a:t>These acceptance criteria might be further refined during the sprint</a:t>
            </a:r>
          </a:p>
        </p:txBody>
      </p:sp>
    </p:spTree>
    <p:extLst>
      <p:ext uri="{BB962C8B-B14F-4D97-AF65-F5344CB8AC3E}">
        <p14:creationId xmlns:p14="http://schemas.microsoft.com/office/powerpoint/2010/main" val="303100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3F8EA-7109-4098-989B-8A787279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backlog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1E7A5-72AA-4B4A-A4E3-A5CF1992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Refining</a:t>
            </a:r>
            <a:r>
              <a:rPr lang="en-US" dirty="0"/>
              <a:t> or </a:t>
            </a:r>
            <a:r>
              <a:rPr lang="en-US" b="1" dirty="0"/>
              <a:t>grooming</a:t>
            </a:r>
            <a:r>
              <a:rPr lang="en-US" dirty="0"/>
              <a:t> the product backlog means:</a:t>
            </a:r>
          </a:p>
          <a:p>
            <a:pPr lvl="1"/>
            <a:r>
              <a:rPr lang="en-US" dirty="0"/>
              <a:t>Adding, removing, or modifying PBIs</a:t>
            </a:r>
          </a:p>
          <a:p>
            <a:pPr lvl="1"/>
            <a:r>
              <a:rPr lang="en-US" dirty="0"/>
              <a:t>Making PBIs nearing the top of the product backlog more detailed</a:t>
            </a:r>
          </a:p>
          <a:p>
            <a:pPr lvl="1"/>
            <a:r>
              <a:rPr lang="en-US" dirty="0"/>
              <a:t>Re-estimating and re-prioritizing PBIs</a:t>
            </a:r>
          </a:p>
          <a:p>
            <a:pPr lvl="1"/>
            <a:r>
              <a:rPr lang="en-US" dirty="0"/>
              <a:t>Adding acceptance criteria to PBIs</a:t>
            </a:r>
          </a:p>
          <a:p>
            <a:r>
              <a:rPr lang="en-US" dirty="0"/>
              <a:t>Refinement happens during sprint review</a:t>
            </a:r>
          </a:p>
          <a:p>
            <a:r>
              <a:rPr lang="en-US" dirty="0"/>
              <a:t>It should happen at least once during a sprint to make sure there are enough </a:t>
            </a:r>
            <a:r>
              <a:rPr lang="en-US" dirty="0" err="1"/>
              <a:t>sprintable</a:t>
            </a:r>
            <a:r>
              <a:rPr lang="en-US" dirty="0"/>
              <a:t> stories for the next sprint</a:t>
            </a:r>
          </a:p>
          <a:p>
            <a:r>
              <a:rPr lang="en-US" dirty="0"/>
              <a:t>POs will be managing the product backlog through Trello</a:t>
            </a:r>
          </a:p>
        </p:txBody>
      </p:sp>
    </p:spTree>
    <p:extLst>
      <p:ext uri="{BB962C8B-B14F-4D97-AF65-F5344CB8AC3E}">
        <p14:creationId xmlns:p14="http://schemas.microsoft.com/office/powerpoint/2010/main" val="311657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48EA-7565-48A0-AAC3-E47157CCD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work and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2F5A-32E7-4380-B59E-0443BA872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pieces of information are needed: The size of the job and the speed of the team</a:t>
            </a:r>
          </a:p>
          <a:p>
            <a:r>
              <a:rPr lang="en-US" dirty="0"/>
              <a:t>PBIs are estimated by </a:t>
            </a:r>
            <a:r>
              <a:rPr lang="en-US" b="1" dirty="0"/>
              <a:t>story points</a:t>
            </a:r>
            <a:r>
              <a:rPr lang="en-US" dirty="0"/>
              <a:t> or </a:t>
            </a:r>
            <a:r>
              <a:rPr lang="en-US" b="1" dirty="0"/>
              <a:t>ideal hours</a:t>
            </a:r>
          </a:p>
          <a:p>
            <a:r>
              <a:rPr lang="en-US" dirty="0"/>
              <a:t>One or two story points is supposed to be how much effort the smallest stories take</a:t>
            </a:r>
          </a:p>
          <a:p>
            <a:pPr lvl="1"/>
            <a:r>
              <a:rPr lang="en-US" dirty="0"/>
              <a:t>Bigger stories are estimated relative to that size</a:t>
            </a:r>
          </a:p>
          <a:p>
            <a:r>
              <a:rPr lang="en-US" dirty="0"/>
              <a:t>An ideal hour or a person hour is the amount an </a:t>
            </a:r>
            <a:r>
              <a:rPr lang="en-US"/>
              <a:t>average developer </a:t>
            </a:r>
            <a:r>
              <a:rPr lang="en-US" dirty="0"/>
              <a:t>can accomplish in one uninterrupted hour of work</a:t>
            </a:r>
          </a:p>
          <a:p>
            <a:r>
              <a:rPr lang="en-US" dirty="0"/>
              <a:t>Story points are more commonly used, since they're easier to estimate</a:t>
            </a:r>
          </a:p>
        </p:txBody>
      </p:sp>
    </p:spTree>
    <p:extLst>
      <p:ext uri="{BB962C8B-B14F-4D97-AF65-F5344CB8AC3E}">
        <p14:creationId xmlns:p14="http://schemas.microsoft.com/office/powerpoint/2010/main" val="36442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4642-F27D-4C20-A502-F92EF946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Velocity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A1C09-8504-49D5-8BDC-088676C55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Velocity</a:t>
            </a:r>
            <a:r>
              <a:rPr lang="en-US" dirty="0"/>
              <a:t> is the amount of work done per sprint</a:t>
            </a:r>
          </a:p>
          <a:p>
            <a:r>
              <a:rPr lang="en-US" dirty="0"/>
              <a:t>After a sprint, story points or ideal hours can be added up to see how much got done</a:t>
            </a:r>
          </a:p>
          <a:p>
            <a:r>
              <a:rPr lang="en-US" dirty="0"/>
              <a:t>Past velocities can be used as a guide for how many story points can get done when planning the next sprint</a:t>
            </a:r>
          </a:p>
          <a:p>
            <a:r>
              <a:rPr lang="en-US" dirty="0"/>
              <a:t>Ideally, tracking this information will help get better estimates of story points and ideal hours for other stories and also a better estimate of team velocity</a:t>
            </a:r>
          </a:p>
        </p:txBody>
      </p:sp>
    </p:spTree>
    <p:extLst>
      <p:ext uri="{BB962C8B-B14F-4D97-AF65-F5344CB8AC3E}">
        <p14:creationId xmlns:p14="http://schemas.microsoft.com/office/powerpoint/2010/main" val="4130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ECDC-B1D0-42E7-BA83-7B3070DE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sprint backlog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10DA-D7C8-4B75-BF02-3EE1CAE0B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sprint planning, teams refine their estimates of high-priority PBIs before finalizing the sprint backlog</a:t>
            </a:r>
          </a:p>
          <a:p>
            <a:r>
              <a:rPr lang="en-US" dirty="0"/>
              <a:t>For each PBI, they estimate the tasks involved in ideal hours</a:t>
            </a:r>
          </a:p>
          <a:p>
            <a:pPr lvl="1"/>
            <a:r>
              <a:rPr lang="en-US" dirty="0"/>
              <a:t>Story points can be used, but ideal hours are more precise</a:t>
            </a:r>
          </a:p>
          <a:p>
            <a:r>
              <a:rPr lang="en-US" dirty="0"/>
              <a:t>The tasks can include:</a:t>
            </a:r>
          </a:p>
          <a:p>
            <a:pPr lvl="1"/>
            <a:r>
              <a:rPr lang="en-US" dirty="0"/>
              <a:t>Coding</a:t>
            </a:r>
          </a:p>
          <a:p>
            <a:pPr lvl="1"/>
            <a:r>
              <a:rPr lang="en-US" dirty="0"/>
              <a:t>Unit testing</a:t>
            </a:r>
          </a:p>
          <a:p>
            <a:pPr lvl="1"/>
            <a:r>
              <a:rPr lang="en-US" dirty="0"/>
              <a:t>Integration testing</a:t>
            </a:r>
          </a:p>
          <a:p>
            <a:pPr lvl="1"/>
            <a:r>
              <a:rPr lang="en-US" dirty="0"/>
              <a:t>Acceptance testing</a:t>
            </a:r>
          </a:p>
          <a:p>
            <a:pPr lvl="1"/>
            <a:r>
              <a:rPr lang="en-US" dirty="0"/>
              <a:t>Code inspection</a:t>
            </a:r>
          </a:p>
          <a:p>
            <a:pPr lvl="1"/>
            <a:r>
              <a:rPr lang="en-US" dirty="0"/>
              <a:t>Updating user documentation</a:t>
            </a:r>
          </a:p>
          <a:p>
            <a:r>
              <a:rPr lang="en-US" dirty="0"/>
              <a:t>The final sprint backlog includes PBIs, their constituent tasks, and effort estimates for all tasks</a:t>
            </a:r>
          </a:p>
        </p:txBody>
      </p:sp>
    </p:spTree>
    <p:extLst>
      <p:ext uri="{BB962C8B-B14F-4D97-AF65-F5344CB8AC3E}">
        <p14:creationId xmlns:p14="http://schemas.microsoft.com/office/powerpoint/2010/main" val="184514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71FA-D9DB-43D6-BFF4-63DD1D55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DE4E1-2C94-4213-9F3B-D9E5E6FE7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Sprinting</a:t>
            </a:r>
            <a:r>
              <a:rPr lang="en-US" dirty="0"/>
              <a:t> is actually doing the implementation</a:t>
            </a:r>
          </a:p>
          <a:p>
            <a:r>
              <a:rPr lang="en-US" dirty="0"/>
              <a:t>Sprinting is considered a </a:t>
            </a:r>
            <a:r>
              <a:rPr lang="en-US" b="1" dirty="0"/>
              <a:t>time-boxing</a:t>
            </a:r>
            <a:r>
              <a:rPr lang="en-US" dirty="0"/>
              <a:t> technique, where the amount of work done is based on the time available</a:t>
            </a:r>
          </a:p>
          <a:p>
            <a:pPr lvl="1"/>
            <a:r>
              <a:rPr lang="en-US" dirty="0"/>
              <a:t>Rather than letting time expand as needed to finish a task</a:t>
            </a:r>
          </a:p>
          <a:p>
            <a:r>
              <a:rPr lang="en-US" dirty="0"/>
              <a:t>For a given project (and at a given company) sprints are usually the same length, somewhere between a week and a month</a:t>
            </a:r>
          </a:p>
          <a:p>
            <a:r>
              <a:rPr lang="en-US" dirty="0"/>
              <a:t>Short, consistent sprints are easier to plan and track and give rapid feedback</a:t>
            </a:r>
          </a:p>
          <a:p>
            <a:r>
              <a:rPr lang="en-US" dirty="0"/>
              <a:t>If PBIs can't be finished during a sprint, they go back on the product backlog</a:t>
            </a:r>
          </a:p>
          <a:p>
            <a:r>
              <a:rPr lang="en-US" dirty="0"/>
              <a:t>If a team finishes all PBIs before the sprint is over, they can get another one from the PO</a:t>
            </a:r>
          </a:p>
        </p:txBody>
      </p:sp>
    </p:spTree>
    <p:extLst>
      <p:ext uri="{BB962C8B-B14F-4D97-AF65-F5344CB8AC3E}">
        <p14:creationId xmlns:p14="http://schemas.microsoft.com/office/powerpoint/2010/main" val="288804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D440-1C51-4236-9CC9-2BD0DA63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2207-EB87-449A-A637-217727D3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does </a:t>
            </a:r>
            <a:r>
              <a:rPr lang="en-US" i="1" dirty="0"/>
              <a:t>done</a:t>
            </a:r>
            <a:r>
              <a:rPr lang="en-US" dirty="0"/>
              <a:t> mean?</a:t>
            </a:r>
          </a:p>
          <a:p>
            <a:r>
              <a:rPr lang="en-US" dirty="0"/>
              <a:t>Team have their own versions of done, often with the following items:</a:t>
            </a:r>
          </a:p>
          <a:p>
            <a:pPr lvl="1"/>
            <a:r>
              <a:rPr lang="en-US" dirty="0"/>
              <a:t>Design is complete and reviewed</a:t>
            </a:r>
          </a:p>
          <a:p>
            <a:pPr lvl="1"/>
            <a:r>
              <a:rPr lang="en-US" dirty="0"/>
              <a:t>Code is formatted and commented</a:t>
            </a:r>
          </a:p>
          <a:p>
            <a:pPr lvl="1"/>
            <a:r>
              <a:rPr lang="en-US" dirty="0"/>
              <a:t>Code has passed inspection</a:t>
            </a:r>
          </a:p>
          <a:p>
            <a:pPr lvl="1"/>
            <a:r>
              <a:rPr lang="en-US" dirty="0"/>
              <a:t>Code has passed PBI acceptance criteria (tests)</a:t>
            </a:r>
          </a:p>
          <a:p>
            <a:pPr lvl="1"/>
            <a:r>
              <a:rPr lang="en-US" dirty="0"/>
              <a:t>Code has passed all unit tests and regression tests</a:t>
            </a:r>
          </a:p>
          <a:p>
            <a:pPr lvl="1"/>
            <a:r>
              <a:rPr lang="en-US" dirty="0"/>
              <a:t>User documentation has been updated</a:t>
            </a:r>
          </a:p>
          <a:p>
            <a:pPr lvl="1"/>
            <a:r>
              <a:rPr lang="en-US" dirty="0"/>
              <a:t>Code has been integrated and passed all integration and systems tests</a:t>
            </a:r>
          </a:p>
          <a:p>
            <a:r>
              <a:rPr lang="en-US" dirty="0"/>
              <a:t>When a PBI is truly done, it's removed from the product backlog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8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39B4-FABE-4FD5-9828-7F348AE8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estimation in 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D032-9FF0-4356-9BB0-8D40C12FA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Units of effort in Scrum are called </a:t>
            </a:r>
            <a:r>
              <a:rPr lang="en-US" b="1" dirty="0"/>
              <a:t>story points</a:t>
            </a:r>
          </a:p>
          <a:p>
            <a:pPr lvl="1"/>
            <a:r>
              <a:rPr lang="en-US" dirty="0"/>
              <a:t>Story points are relative units</a:t>
            </a:r>
          </a:p>
          <a:p>
            <a:pPr lvl="1"/>
            <a:r>
              <a:rPr lang="en-US" dirty="0"/>
              <a:t>They're based on some of the smallest tasks, using them as a baseline of 1 story point</a:t>
            </a:r>
          </a:p>
          <a:p>
            <a:pPr lvl="1"/>
            <a:r>
              <a:rPr lang="en-US" dirty="0"/>
              <a:t>Everything is estimated relative to those</a:t>
            </a:r>
          </a:p>
          <a:p>
            <a:r>
              <a:rPr lang="en-US" dirty="0"/>
              <a:t>Story points aren't used for epics since they're too big and abstract</a:t>
            </a:r>
          </a:p>
          <a:p>
            <a:r>
              <a:rPr lang="en-US" dirty="0"/>
              <a:t>As PBIs get refined, their effort estimate gets refined too</a:t>
            </a:r>
          </a:p>
          <a:p>
            <a:r>
              <a:rPr lang="en-US" dirty="0"/>
              <a:t>By the time they're </a:t>
            </a:r>
            <a:r>
              <a:rPr lang="en-US" dirty="0" err="1"/>
              <a:t>sprintable</a:t>
            </a:r>
            <a:r>
              <a:rPr lang="en-US" dirty="0"/>
              <a:t>, they need a relatively accurate story point estimate</a:t>
            </a:r>
          </a:p>
          <a:p>
            <a:r>
              <a:rPr lang="en-US" dirty="0"/>
              <a:t>This means that there are good estimates for </a:t>
            </a:r>
            <a:r>
              <a:rPr lang="en-US" dirty="0" err="1"/>
              <a:t>sprintable</a:t>
            </a:r>
            <a:r>
              <a:rPr lang="en-US" dirty="0"/>
              <a:t> stories but no estimates for how much work the whole project will take</a:t>
            </a:r>
          </a:p>
        </p:txBody>
      </p:sp>
    </p:spTree>
    <p:extLst>
      <p:ext uri="{BB962C8B-B14F-4D97-AF65-F5344CB8AC3E}">
        <p14:creationId xmlns:p14="http://schemas.microsoft.com/office/powerpoint/2010/main" val="330371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1C3D-C215-4B1A-BD30-FC4DA8F1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estimation in Scrum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BDE4F-1C28-4F17-BAE5-13AAC889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if members of the team disagree on the story points needed for several stories?</a:t>
            </a:r>
          </a:p>
          <a:p>
            <a:r>
              <a:rPr lang="en-US" dirty="0"/>
              <a:t>Agreement is needed for the sake of fairness and to plan how much work can actually get done in a sprint</a:t>
            </a:r>
          </a:p>
          <a:p>
            <a:r>
              <a:rPr lang="en-US" b="1" dirty="0"/>
              <a:t>Planning poker</a:t>
            </a:r>
            <a:r>
              <a:rPr lang="en-US" dirty="0"/>
              <a:t> is a way to bring the team to consensus about the relative difficulty of user stories</a:t>
            </a:r>
          </a:p>
          <a:p>
            <a:r>
              <a:rPr lang="en-US" dirty="0"/>
              <a:t>Its goal is accuracy (ranking the stories by true difficulty) rather than precision (getting true estimates of how long things will take)</a:t>
            </a:r>
          </a:p>
          <a:p>
            <a:pPr lvl="1"/>
            <a:r>
              <a:rPr lang="en-US" dirty="0"/>
              <a:t>It's really hard to get true estimates, but it's good to know which stories take more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1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0233-6456-4F56-96E5-98FF4505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poker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8A3FA-BE4B-4D51-8C8F-6F2C40981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First, the team decides what numbers to use as estimates</a:t>
            </a:r>
          </a:p>
          <a:p>
            <a:pPr lvl="1"/>
            <a:r>
              <a:rPr lang="en-US" dirty="0"/>
              <a:t>Our cards: 1, 2, 3, 5, 8, 13, 21, ∞, ?</a:t>
            </a:r>
          </a:p>
          <a:p>
            <a:r>
              <a:rPr lang="en-US" dirty="0"/>
              <a:t>Planning poker has rounds</a:t>
            </a:r>
          </a:p>
          <a:p>
            <a:pPr lvl="1"/>
            <a:r>
              <a:rPr lang="en-US" dirty="0"/>
              <a:t>Each round estimates the effort for one PBI</a:t>
            </a:r>
          </a:p>
          <a:p>
            <a:pPr lvl="1"/>
            <a:r>
              <a:rPr lang="en-US" dirty="0"/>
              <a:t>Each team member throws in one card to show her effort estimation</a:t>
            </a:r>
          </a:p>
          <a:p>
            <a:pPr lvl="1"/>
            <a:r>
              <a:rPr lang="en-US" dirty="0"/>
              <a:t>If all cards match, the value is the estimate</a:t>
            </a:r>
          </a:p>
          <a:p>
            <a:pPr lvl="1"/>
            <a:r>
              <a:rPr lang="en-US" dirty="0"/>
              <a:t>If they don't match, the team discusses their estimates, focusing on the highest and lowest estimators</a:t>
            </a:r>
          </a:p>
          <a:p>
            <a:pPr lvl="1"/>
            <a:r>
              <a:rPr lang="en-US" dirty="0"/>
              <a:t>Repeat the round until consensus is reached</a:t>
            </a:r>
          </a:p>
          <a:p>
            <a:r>
              <a:rPr lang="en-US" dirty="0"/>
              <a:t>It usually only takes a couple of rounds to reach consensus</a:t>
            </a:r>
          </a:p>
          <a:p>
            <a:r>
              <a:rPr lang="en-US" dirty="0"/>
              <a:t>Estimates are usually pretty good because of discussion</a:t>
            </a:r>
          </a:p>
        </p:txBody>
      </p:sp>
    </p:spTree>
    <p:extLst>
      <p:ext uri="{BB962C8B-B14F-4D97-AF65-F5344CB8AC3E}">
        <p14:creationId xmlns:p14="http://schemas.microsoft.com/office/powerpoint/2010/main" val="184912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60189-7AEC-484F-AACF-DB1D2383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5A3C3-4089-4A41-9AB4-7AB39E625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the end of a sprint, there's a sprint review to reflect on how the product is changing</a:t>
            </a:r>
          </a:p>
          <a:p>
            <a:r>
              <a:rPr lang="en-US" dirty="0"/>
              <a:t>All stakeholders are invited</a:t>
            </a:r>
          </a:p>
          <a:p>
            <a:r>
              <a:rPr lang="en-US" dirty="0"/>
              <a:t>Sprint review outline:</a:t>
            </a:r>
          </a:p>
          <a:p>
            <a:pPr lvl="1"/>
            <a:r>
              <a:rPr lang="en-US" dirty="0"/>
              <a:t>Starts with the overall sprint goal and the PBIs in the sprint backlog</a:t>
            </a:r>
          </a:p>
          <a:p>
            <a:pPr lvl="1"/>
            <a:r>
              <a:rPr lang="en-US" dirty="0"/>
              <a:t>Team lists the PBIs completed and explains why some didn't get done</a:t>
            </a:r>
          </a:p>
          <a:p>
            <a:pPr lvl="1"/>
            <a:r>
              <a:rPr lang="en-US" dirty="0"/>
              <a:t>New aspects of the product are demonstrated</a:t>
            </a:r>
          </a:p>
          <a:p>
            <a:pPr lvl="1"/>
            <a:r>
              <a:rPr lang="en-US" dirty="0"/>
              <a:t>Everyone discusses how to make the product better</a:t>
            </a:r>
          </a:p>
          <a:p>
            <a:r>
              <a:rPr lang="en-US" dirty="0"/>
              <a:t>Results of the review are used for planning the next sprint</a:t>
            </a:r>
          </a:p>
        </p:txBody>
      </p:sp>
    </p:spTree>
    <p:extLst>
      <p:ext uri="{BB962C8B-B14F-4D97-AF65-F5344CB8AC3E}">
        <p14:creationId xmlns:p14="http://schemas.microsoft.com/office/powerpoint/2010/main" val="76542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64BF-077F-4567-9068-BE386278E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retrospective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E503D-E0DD-4BFC-A065-416F6CEFD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the end of a sprint, there's also a sprint retrospective</a:t>
            </a:r>
          </a:p>
          <a:p>
            <a:r>
              <a:rPr lang="en-US" dirty="0"/>
              <a:t>Only the development team, including the PO and the SM, are invited</a:t>
            </a:r>
          </a:p>
          <a:p>
            <a:r>
              <a:rPr lang="en-US" dirty="0"/>
              <a:t>The retrospective is for analyzing how the team is working and how to improve</a:t>
            </a:r>
          </a:p>
          <a:p>
            <a:r>
              <a:rPr lang="en-US" dirty="0"/>
              <a:t>Improvements tend to be clear when a new team is working on a new product</a:t>
            </a:r>
          </a:p>
          <a:p>
            <a:pPr lvl="1"/>
            <a:r>
              <a:rPr lang="en-US" dirty="0"/>
              <a:t>It may still take several sprints for an improvement to get fully integrated into the process</a:t>
            </a:r>
          </a:p>
          <a:p>
            <a:r>
              <a:rPr lang="en-US" dirty="0"/>
              <a:t>Over time, the team can become comfortable with the process, but finding improvement opportunities is still important</a:t>
            </a:r>
          </a:p>
        </p:txBody>
      </p:sp>
    </p:spTree>
    <p:extLst>
      <p:ext uri="{BB962C8B-B14F-4D97-AF65-F5344CB8AC3E}">
        <p14:creationId xmlns:p14="http://schemas.microsoft.com/office/powerpoint/2010/main" val="106573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7E25-8510-4CA4-B372-9FDA4ACF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Scrum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6D27E-D40B-4A7C-B8D8-DCAFA2AD5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Daily scrum:</a:t>
            </a:r>
            <a:r>
              <a:rPr lang="en-US" dirty="0"/>
              <a:t> Short daily meeting, often called a stand-up (having no chairs encourages brevity)</a:t>
            </a:r>
          </a:p>
          <a:p>
            <a:pPr lvl="1"/>
            <a:r>
              <a:rPr lang="en-US" dirty="0"/>
              <a:t>What did I do since the last meeting</a:t>
            </a:r>
          </a:p>
          <a:p>
            <a:pPr lvl="1"/>
            <a:r>
              <a:rPr lang="en-US" dirty="0"/>
              <a:t>What will I do today</a:t>
            </a:r>
          </a:p>
          <a:p>
            <a:pPr lvl="1"/>
            <a:r>
              <a:rPr lang="en-US" dirty="0"/>
              <a:t>What is impeding my progress</a:t>
            </a:r>
          </a:p>
          <a:p>
            <a:r>
              <a:rPr lang="en-US" b="1" dirty="0"/>
              <a:t>Story time:</a:t>
            </a:r>
            <a:r>
              <a:rPr lang="en-US" dirty="0"/>
              <a:t> Groom the product backlog</a:t>
            </a:r>
          </a:p>
          <a:p>
            <a:r>
              <a:rPr lang="en-US" b="1" dirty="0"/>
              <a:t>Cross-functional teams:</a:t>
            </a:r>
            <a:r>
              <a:rPr lang="en-US" dirty="0"/>
              <a:t> Get non-specialists to help with specialized tasks, to get the job done and expand skills</a:t>
            </a:r>
          </a:p>
          <a:p>
            <a:r>
              <a:rPr lang="en-US" b="1" dirty="0"/>
              <a:t>Sustainable pace:</a:t>
            </a:r>
            <a:r>
              <a:rPr lang="en-US" dirty="0"/>
              <a:t> Don't overwork</a:t>
            </a:r>
          </a:p>
          <a:p>
            <a:r>
              <a:rPr lang="en-US" b="1" dirty="0"/>
              <a:t>Planning poker:</a:t>
            </a:r>
            <a:r>
              <a:rPr lang="en-US" dirty="0"/>
              <a:t> Have team members contribute their time/work estimate for a PBI</a:t>
            </a:r>
          </a:p>
          <a:p>
            <a:r>
              <a:rPr lang="en-US" b="1" dirty="0"/>
              <a:t>Bidding:</a:t>
            </a:r>
            <a:r>
              <a:rPr lang="en-US" dirty="0"/>
              <a:t> Team members bid on tasks with ideal hours</a:t>
            </a:r>
          </a:p>
          <a:p>
            <a:r>
              <a:rPr lang="en-US" b="1" dirty="0"/>
              <a:t>Pair programming:</a:t>
            </a:r>
            <a:r>
              <a:rPr lang="en-US" dirty="0"/>
              <a:t> Two people sit together to code, with one typing (the driver) and the other checking (the navigator), switching off frequently</a:t>
            </a:r>
          </a:p>
        </p:txBody>
      </p:sp>
    </p:spTree>
    <p:extLst>
      <p:ext uri="{BB962C8B-B14F-4D97-AF65-F5344CB8AC3E}">
        <p14:creationId xmlns:p14="http://schemas.microsoft.com/office/powerpoint/2010/main" val="318715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24106-20B6-4919-A68A-514E239E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Trello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591AC-7208-49B3-AE1D-482DB23C4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least have categories for:</a:t>
            </a:r>
          </a:p>
          <a:p>
            <a:pPr lvl="1"/>
            <a:r>
              <a:rPr lang="en-US" dirty="0"/>
              <a:t>Product Backlog</a:t>
            </a:r>
          </a:p>
          <a:p>
            <a:pPr lvl="1"/>
            <a:r>
              <a:rPr lang="en-US" dirty="0"/>
              <a:t>Sprint Backlog</a:t>
            </a:r>
          </a:p>
          <a:p>
            <a:pPr lvl="1"/>
            <a:r>
              <a:rPr lang="en-US" dirty="0"/>
              <a:t>Assigned Stories</a:t>
            </a:r>
          </a:p>
          <a:p>
            <a:pPr lvl="1"/>
            <a:r>
              <a:rPr lang="en-US" dirty="0"/>
              <a:t>In-Progress Stories</a:t>
            </a:r>
          </a:p>
          <a:p>
            <a:pPr lvl="1"/>
            <a:r>
              <a:rPr lang="en-US" dirty="0"/>
              <a:t>In-Testing Stories</a:t>
            </a:r>
          </a:p>
          <a:p>
            <a:pPr lvl="1"/>
            <a:r>
              <a:rPr lang="en-US" dirty="0"/>
              <a:t>Done</a:t>
            </a:r>
          </a:p>
          <a:p>
            <a:r>
              <a:rPr lang="en-US" dirty="0"/>
              <a:t>Cards in the Product Backlog will often be broken down into smaller tasks (new cards)</a:t>
            </a:r>
          </a:p>
          <a:p>
            <a:r>
              <a:rPr lang="en-US" dirty="0"/>
              <a:t>Cards should have a priority, an effort estimate, and note if they require another card to be done first</a:t>
            </a:r>
          </a:p>
        </p:txBody>
      </p:sp>
    </p:spTree>
    <p:extLst>
      <p:ext uri="{BB962C8B-B14F-4D97-AF65-F5344CB8AC3E}">
        <p14:creationId xmlns:p14="http://schemas.microsoft.com/office/powerpoint/2010/main" val="335142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F2FF-5012-4255-93EA-FD71B2F8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B8AF2-DED9-4A0A-9399-EEAF5F24B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/>
              <a:t>groups are making </a:t>
            </a:r>
            <a:r>
              <a:rPr lang="en-US" dirty="0"/>
              <a:t>a webpage of one kind or another</a:t>
            </a:r>
          </a:p>
          <a:p>
            <a:r>
              <a:rPr lang="en-US" dirty="0"/>
              <a:t>Webpages often have backends</a:t>
            </a:r>
          </a:p>
          <a:p>
            <a:pPr lvl="1"/>
            <a:r>
              <a:rPr lang="en-US" dirty="0"/>
              <a:t>Servers that generate the actual HTML, CSS, and JavaScript that web browsers view</a:t>
            </a:r>
          </a:p>
          <a:p>
            <a:pPr lvl="1"/>
            <a:r>
              <a:rPr lang="en-US" dirty="0"/>
              <a:t>Often this requires interacting with a database</a:t>
            </a:r>
          </a:p>
          <a:p>
            <a:r>
              <a:rPr lang="en-US" dirty="0"/>
              <a:t>Webpages also have frontends</a:t>
            </a:r>
          </a:p>
          <a:p>
            <a:pPr lvl="1"/>
            <a:r>
              <a:rPr lang="en-US" dirty="0"/>
              <a:t>This is the art of designing the HTML, CSS, and JavaScript to look good and be responsive to user interaction</a:t>
            </a:r>
          </a:p>
        </p:txBody>
      </p:sp>
    </p:spTree>
    <p:extLst>
      <p:ext uri="{BB962C8B-B14F-4D97-AF65-F5344CB8AC3E}">
        <p14:creationId xmlns:p14="http://schemas.microsoft.com/office/powerpoint/2010/main" val="617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4D9CA-362C-42CD-9BB2-6E2DC28E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2C2BC-7356-4907-AA3E-A6FD846ABA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597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EB9E-1A0A-48E0-A3C2-80678F784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web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C77F-9CF5-4309-8B42-E22938738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recommend that groups creating a website use React for frontend work</a:t>
            </a:r>
          </a:p>
          <a:p>
            <a:pPr lvl="1"/>
            <a:r>
              <a:rPr lang="en-US" dirty="0"/>
              <a:t>It's an industry standard</a:t>
            </a:r>
          </a:p>
          <a:p>
            <a:pPr lvl="1"/>
            <a:r>
              <a:rPr lang="en-US" dirty="0"/>
              <a:t>There are millions of tutorials out there</a:t>
            </a:r>
          </a:p>
          <a:p>
            <a:pPr lvl="1"/>
            <a:r>
              <a:rPr lang="en-US" dirty="0"/>
              <a:t>It's not hard to make a good looking webpage</a:t>
            </a:r>
          </a:p>
          <a:p>
            <a:pPr lvl="1"/>
            <a:r>
              <a:rPr lang="en-US" dirty="0"/>
              <a:t>I can be more helpful if everyone is using a similar platform</a:t>
            </a:r>
          </a:p>
          <a:p>
            <a:r>
              <a:rPr lang="en-US" dirty="0"/>
              <a:t>For those groups, I'll recommend Node.js for the backend</a:t>
            </a:r>
          </a:p>
          <a:p>
            <a:pPr lvl="1"/>
            <a:r>
              <a:rPr lang="en-US" dirty="0"/>
              <a:t>It's also an industry standard with lots of tutorials</a:t>
            </a:r>
          </a:p>
          <a:p>
            <a:pPr lvl="1"/>
            <a:r>
              <a:rPr lang="en-US" dirty="0"/>
              <a:t>Express is useful middleware</a:t>
            </a:r>
          </a:p>
          <a:p>
            <a:r>
              <a:rPr lang="en-US" dirty="0"/>
              <a:t>If your site is filled with static content, you don't necessarily need a backend</a:t>
            </a:r>
          </a:p>
          <a:p>
            <a:r>
              <a:rPr lang="en-US" dirty="0"/>
              <a:t>If you are dynamically scraping someone else's content, your backend will be integrated with that scraping tool</a:t>
            </a:r>
          </a:p>
        </p:txBody>
      </p:sp>
    </p:spTree>
    <p:extLst>
      <p:ext uri="{BB962C8B-B14F-4D97-AF65-F5344CB8AC3E}">
        <p14:creationId xmlns:p14="http://schemas.microsoft.com/office/powerpoint/2010/main" val="154289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/>
              <a:t>Sprint 1 ends next Friday!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E74B-9897-4686-AE33-0D2D5897B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6E336-E75A-41A9-921C-CC29E7035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5099303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Scrum can be modeled with an activity diagram showing its steps</a:t>
            </a:r>
          </a:p>
          <a:p>
            <a:r>
              <a:rPr lang="en-US" dirty="0"/>
              <a:t>Everything is built around a cycle called a </a:t>
            </a:r>
            <a:r>
              <a:rPr lang="en-US" b="1" dirty="0"/>
              <a:t>sprint</a:t>
            </a:r>
          </a:p>
          <a:p>
            <a:r>
              <a:rPr lang="en-US" dirty="0"/>
              <a:t>Because sprints repeat, the process is iterative</a:t>
            </a:r>
          </a:p>
          <a:p>
            <a:r>
              <a:rPr lang="en-US" dirty="0"/>
              <a:t>Because each sprint produces a shippable product, the process is incremental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E3DD5A8-A4EE-4FAE-B8CB-EDB8AC3CD121}"/>
              </a:ext>
            </a:extLst>
          </p:cNvPr>
          <p:cNvSpPr/>
          <p:nvPr/>
        </p:nvSpPr>
        <p:spPr>
          <a:xfrm>
            <a:off x="8055820" y="1524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Create Product Backlog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BC543-0406-45DF-AFFB-BF1AB49EE9B3}"/>
              </a:ext>
            </a:extLst>
          </p:cNvPr>
          <p:cNvSpPr/>
          <p:nvPr/>
        </p:nvSpPr>
        <p:spPr>
          <a:xfrm>
            <a:off x="6324600" y="15644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</a:t>
            </a:r>
          </a:p>
          <a:p>
            <a:pPr algn="ctr"/>
            <a:r>
              <a:rPr lang="en-US" sz="1400" dirty="0"/>
              <a:t>Vision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ACC3D5D-10A3-478C-884F-4BDB7142171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543800" y="385049"/>
            <a:ext cx="4854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126BE60-97F4-4953-A3BE-83501ADB5C4D}"/>
              </a:ext>
            </a:extLst>
          </p:cNvPr>
          <p:cNvSpPr/>
          <p:nvPr/>
        </p:nvSpPr>
        <p:spPr>
          <a:xfrm>
            <a:off x="8364165" y="842249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5E289C9-9C69-4541-ADEF-5FBB834A9135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8973765" y="551067"/>
            <a:ext cx="2" cy="29118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C24A2B-9912-4A58-A731-4E3D618B5E04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8991600" y="4960919"/>
            <a:ext cx="0" cy="14048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3A3C67A-165B-451D-8A48-A397EC8610E9}"/>
              </a:ext>
            </a:extLst>
          </p:cNvPr>
          <p:cNvSpPr/>
          <p:nvPr/>
        </p:nvSpPr>
        <p:spPr>
          <a:xfrm>
            <a:off x="10192967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Shippable Product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28CC3F-E9F9-4519-9DE6-341E35C88D6E}"/>
              </a:ext>
            </a:extLst>
          </p:cNvPr>
          <p:cNvSpPr/>
          <p:nvPr/>
        </p:nvSpPr>
        <p:spPr>
          <a:xfrm>
            <a:off x="8364165" y="2594797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Sprint Backlog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D4D2E9C-2700-4357-995E-2D6AED3C44C4}"/>
              </a:ext>
            </a:extLst>
          </p:cNvPr>
          <p:cNvSpPr/>
          <p:nvPr/>
        </p:nvSpPr>
        <p:spPr>
          <a:xfrm>
            <a:off x="8073653" y="4491803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Review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A0A4D92-CC3F-44F7-AE82-883E132CA82B}"/>
              </a:ext>
            </a:extLst>
          </p:cNvPr>
          <p:cNvCxnSpPr>
            <a:cxnSpLocks/>
            <a:stCxn id="75" idx="1"/>
            <a:endCxn id="42" idx="1"/>
          </p:cNvCxnSpPr>
          <p:nvPr/>
        </p:nvCxnSpPr>
        <p:spPr>
          <a:xfrm rot="10800000">
            <a:off x="8821363" y="1634872"/>
            <a:ext cx="12700" cy="4918328"/>
          </a:xfrm>
          <a:prstGeom prst="bentConnector3">
            <a:avLst>
              <a:gd name="adj1" fmla="val 18376748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B5D0B4-C1F9-4461-87C3-12B66454BE6F}"/>
              </a:ext>
            </a:extLst>
          </p:cNvPr>
          <p:cNvCxnSpPr>
            <a:cxnSpLocks/>
            <a:stCxn id="8" idx="2"/>
            <a:endCxn id="42" idx="0"/>
          </p:cNvCxnSpPr>
          <p:nvPr/>
        </p:nvCxnSpPr>
        <p:spPr>
          <a:xfrm flipH="1">
            <a:off x="8973763" y="1299449"/>
            <a:ext cx="2" cy="18302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669A57-FAEF-4E30-8D4B-C0F40F9B5AE4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8973765" y="2383254"/>
            <a:ext cx="2" cy="21154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FC00A2A-4A51-46CA-9B49-F1C851AA3689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973765" y="3051997"/>
            <a:ext cx="0" cy="1484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F462783-BD52-4E45-9D1F-795FE682A70A}"/>
              </a:ext>
            </a:extLst>
          </p:cNvPr>
          <p:cNvSpPr/>
          <p:nvPr/>
        </p:nvSpPr>
        <p:spPr>
          <a:xfrm>
            <a:off x="8073654" y="3200400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Execution</a:t>
            </a:r>
          </a:p>
        </p:txBody>
      </p:sp>
      <p:sp>
        <p:nvSpPr>
          <p:cNvPr id="42" name="Flowchart: Decision 41">
            <a:extLst>
              <a:ext uri="{FF2B5EF4-FFF2-40B4-BE49-F238E27FC236}">
                <a16:creationId xmlns:a16="http://schemas.microsoft.com/office/drawing/2014/main" id="{A7A08FD3-E636-4C92-BF44-06C50388426C}"/>
              </a:ext>
            </a:extLst>
          </p:cNvPr>
          <p:cNvSpPr/>
          <p:nvPr/>
        </p:nvSpPr>
        <p:spPr>
          <a:xfrm>
            <a:off x="8821363" y="1482472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B116FEE-BD63-49E7-AD5B-BB8D05D665DC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8973763" y="1787272"/>
            <a:ext cx="0" cy="1700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44420A6F-8620-4764-ACCB-DA20D522E924}"/>
              </a:ext>
            </a:extLst>
          </p:cNvPr>
          <p:cNvSpPr/>
          <p:nvPr/>
        </p:nvSpPr>
        <p:spPr>
          <a:xfrm>
            <a:off x="8367595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9180E9C1-89D2-4644-AAF6-45146457760B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9873878" y="3429000"/>
            <a:ext cx="928689" cy="453203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DCB2FFD7-5F64-46A9-B9C2-0F743E42A566}"/>
              </a:ext>
            </a:extLst>
          </p:cNvPr>
          <p:cNvSpPr/>
          <p:nvPr/>
        </p:nvSpPr>
        <p:spPr>
          <a:xfrm>
            <a:off x="6775708" y="38822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Sprint Backlog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F8F5AA3-E375-4E55-B522-27D615997FB2}"/>
              </a:ext>
            </a:extLst>
          </p:cNvPr>
          <p:cNvSpPr/>
          <p:nvPr/>
        </p:nvSpPr>
        <p:spPr>
          <a:xfrm>
            <a:off x="8096465" y="5711003"/>
            <a:ext cx="1800225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Retrospective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39153D7-FEF9-4985-B802-C6421896DFCC}"/>
              </a:ext>
            </a:extLst>
          </p:cNvPr>
          <p:cNvSpPr/>
          <p:nvPr/>
        </p:nvSpPr>
        <p:spPr>
          <a:xfrm>
            <a:off x="8382000" y="5101403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Product Backlog</a:t>
            </a:r>
          </a:p>
        </p:txBody>
      </p:sp>
      <p:sp>
        <p:nvSpPr>
          <p:cNvPr id="75" name="Flowchart: Decision 74">
            <a:extLst>
              <a:ext uri="{FF2B5EF4-FFF2-40B4-BE49-F238E27FC236}">
                <a16:creationId xmlns:a16="http://schemas.microsoft.com/office/drawing/2014/main" id="{523B001E-6D9F-4BE7-A380-DA79DEF5073B}"/>
              </a:ext>
            </a:extLst>
          </p:cNvPr>
          <p:cNvSpPr/>
          <p:nvPr/>
        </p:nvSpPr>
        <p:spPr>
          <a:xfrm>
            <a:off x="8821363" y="6400800"/>
            <a:ext cx="304800" cy="304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8E155B0-F4F5-4C3D-B9AD-1315997ECD37}"/>
              </a:ext>
            </a:extLst>
          </p:cNvPr>
          <p:cNvCxnSpPr>
            <a:cxnSpLocks/>
            <a:endCxn id="56" idx="0"/>
          </p:cNvCxnSpPr>
          <p:nvPr/>
        </p:nvCxnSpPr>
        <p:spPr>
          <a:xfrm>
            <a:off x="8973763" y="3657600"/>
            <a:ext cx="3432" cy="22460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AC88828-94D3-43E7-9C01-212DE9DEF1ED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8973763" y="4339403"/>
            <a:ext cx="3432" cy="16431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FF8339D-44C6-4E67-A3C4-CF2BB797A3CE}"/>
              </a:ext>
            </a:extLst>
          </p:cNvPr>
          <p:cNvCxnSpPr>
            <a:cxnSpLocks/>
            <a:stCxn id="68" idx="2"/>
          </p:cNvCxnSpPr>
          <p:nvPr/>
        </p:nvCxnSpPr>
        <p:spPr>
          <a:xfrm>
            <a:off x="8991600" y="5558603"/>
            <a:ext cx="1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D2B836D-C33D-4564-8DF8-11F22AE7E459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8973763" y="6168203"/>
            <a:ext cx="0" cy="232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719E334-F543-4B70-B7C9-D4CA8F363043}"/>
              </a:ext>
            </a:extLst>
          </p:cNvPr>
          <p:cNvSpPr/>
          <p:nvPr/>
        </p:nvSpPr>
        <p:spPr>
          <a:xfrm>
            <a:off x="8073653" y="1957335"/>
            <a:ext cx="1800225" cy="457200"/>
          </a:xfrm>
          <a:custGeom>
            <a:avLst/>
            <a:gdLst>
              <a:gd name="connsiteX0" fmla="*/ 0 w 1952625"/>
              <a:gd name="connsiteY0" fmla="*/ 117158 h 1171575"/>
              <a:gd name="connsiteX1" fmla="*/ 117158 w 1952625"/>
              <a:gd name="connsiteY1" fmla="*/ 0 h 1171575"/>
              <a:gd name="connsiteX2" fmla="*/ 1835468 w 1952625"/>
              <a:gd name="connsiteY2" fmla="*/ 0 h 1171575"/>
              <a:gd name="connsiteX3" fmla="*/ 1952626 w 1952625"/>
              <a:gd name="connsiteY3" fmla="*/ 117158 h 1171575"/>
              <a:gd name="connsiteX4" fmla="*/ 1952625 w 1952625"/>
              <a:gd name="connsiteY4" fmla="*/ 1054418 h 1171575"/>
              <a:gd name="connsiteX5" fmla="*/ 1835467 w 1952625"/>
              <a:gd name="connsiteY5" fmla="*/ 1171576 h 1171575"/>
              <a:gd name="connsiteX6" fmla="*/ 117158 w 1952625"/>
              <a:gd name="connsiteY6" fmla="*/ 1171575 h 1171575"/>
              <a:gd name="connsiteX7" fmla="*/ 0 w 1952625"/>
              <a:gd name="connsiteY7" fmla="*/ 1054417 h 1171575"/>
              <a:gd name="connsiteX8" fmla="*/ 0 w 1952625"/>
              <a:gd name="connsiteY8" fmla="*/ 117158 h 1171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2625" h="1171575">
                <a:moveTo>
                  <a:pt x="0" y="117158"/>
                </a:moveTo>
                <a:cubicBezTo>
                  <a:pt x="0" y="52453"/>
                  <a:pt x="52453" y="0"/>
                  <a:pt x="117158" y="0"/>
                </a:cubicBezTo>
                <a:lnTo>
                  <a:pt x="1835468" y="0"/>
                </a:lnTo>
                <a:cubicBezTo>
                  <a:pt x="1900173" y="0"/>
                  <a:pt x="1952626" y="52453"/>
                  <a:pt x="1952626" y="117158"/>
                </a:cubicBezTo>
                <a:cubicBezTo>
                  <a:pt x="1952626" y="429578"/>
                  <a:pt x="1952625" y="741998"/>
                  <a:pt x="1952625" y="1054418"/>
                </a:cubicBezTo>
                <a:cubicBezTo>
                  <a:pt x="1952625" y="1119123"/>
                  <a:pt x="1900172" y="1171576"/>
                  <a:pt x="1835467" y="1171576"/>
                </a:cubicBezTo>
                <a:lnTo>
                  <a:pt x="117158" y="1171575"/>
                </a:lnTo>
                <a:cubicBezTo>
                  <a:pt x="52453" y="1171575"/>
                  <a:pt x="0" y="1119122"/>
                  <a:pt x="0" y="1054417"/>
                </a:cubicBezTo>
                <a:lnTo>
                  <a:pt x="0" y="117158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10514" tIns="110514" rIns="110514" bIns="110514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Sprint Planning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6A1ABB04-EBE0-42F9-BF93-7C4FD57CE1D2}"/>
              </a:ext>
            </a:extLst>
          </p:cNvPr>
          <p:cNvCxnSpPr>
            <a:stCxn id="75" idx="3"/>
          </p:cNvCxnSpPr>
          <p:nvPr/>
        </p:nvCxnSpPr>
        <p:spPr>
          <a:xfrm>
            <a:off x="9126163" y="6553200"/>
            <a:ext cx="1676404" cy="0"/>
          </a:xfrm>
          <a:prstGeom prst="straightConnector1">
            <a:avLst/>
          </a:prstGeom>
          <a:ln w="25400"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5DAE065A-C3CE-4F23-B24C-32F9F5C570EA}"/>
              </a:ext>
            </a:extLst>
          </p:cNvPr>
          <p:cNvCxnSpPr>
            <a:cxnSpLocks/>
            <a:endCxn id="66" idx="0"/>
          </p:cNvCxnSpPr>
          <p:nvPr/>
        </p:nvCxnSpPr>
        <p:spPr>
          <a:xfrm rot="10800000" flipV="1">
            <a:off x="7385309" y="3432997"/>
            <a:ext cx="688345" cy="449206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A464891D-3CD6-4CA4-8655-5B654E6FE98F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>
            <a:off x="10157865" y="4075701"/>
            <a:ext cx="381000" cy="908404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9AD1F10C-6AD7-4FC5-BC33-5906E2778A44}"/>
              </a:ext>
            </a:extLst>
          </p:cNvPr>
          <p:cNvCxnSpPr>
            <a:cxnSpLocks/>
            <a:stCxn id="66" idx="2"/>
          </p:cNvCxnSpPr>
          <p:nvPr/>
        </p:nvCxnSpPr>
        <p:spPr>
          <a:xfrm rot="16200000" flipH="1">
            <a:off x="6940786" y="4783924"/>
            <a:ext cx="1600200" cy="711157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53B74237-B025-402A-9627-03399C325D83}"/>
              </a:ext>
            </a:extLst>
          </p:cNvPr>
          <p:cNvSpPr txBox="1"/>
          <p:nvPr/>
        </p:nvSpPr>
        <p:spPr>
          <a:xfrm>
            <a:off x="9144000" y="6214646"/>
            <a:ext cx="1541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 Done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C67B743-6F32-4BF2-A2E2-FD705FAC4984}"/>
              </a:ext>
            </a:extLst>
          </p:cNvPr>
          <p:cNvSpPr txBox="1"/>
          <p:nvPr/>
        </p:nvSpPr>
        <p:spPr>
          <a:xfrm>
            <a:off x="6840912" y="6214646"/>
            <a:ext cx="1787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Project Not Done</a:t>
            </a:r>
          </a:p>
        </p:txBody>
      </p:sp>
    </p:spTree>
    <p:extLst>
      <p:ext uri="{BB962C8B-B14F-4D97-AF65-F5344CB8AC3E}">
        <p14:creationId xmlns:p14="http://schemas.microsoft.com/office/powerpoint/2010/main" val="42623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2E898-84D2-417B-95DD-B60FCB57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DC72-D704-42AD-AE72-EB55123D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Agile methods are built around a product backlog, containing high-level descriptions of the desired features of the product</a:t>
            </a:r>
          </a:p>
          <a:p>
            <a:pPr lvl="1"/>
            <a:r>
              <a:rPr lang="en-US" dirty="0"/>
              <a:t>Items can be added to or removed from the product backlog at any time</a:t>
            </a:r>
          </a:p>
          <a:p>
            <a:r>
              <a:rPr lang="en-US" dirty="0"/>
              <a:t>Some of the product backlog is chosen for a sprint</a:t>
            </a:r>
          </a:p>
          <a:p>
            <a:pPr lvl="1"/>
            <a:r>
              <a:rPr lang="en-US" dirty="0"/>
              <a:t>Making the </a:t>
            </a:r>
            <a:r>
              <a:rPr lang="en-US" b="1" dirty="0"/>
              <a:t>sprint backlog</a:t>
            </a:r>
          </a:p>
          <a:p>
            <a:r>
              <a:rPr lang="en-US" dirty="0"/>
              <a:t>The sprint backlog is implemented, making a new shippable product</a:t>
            </a:r>
          </a:p>
          <a:p>
            <a:r>
              <a:rPr lang="en-US" dirty="0"/>
              <a:t>A </a:t>
            </a:r>
            <a:r>
              <a:rPr lang="en-US" b="1" dirty="0"/>
              <a:t>sprint review</a:t>
            </a:r>
            <a:r>
              <a:rPr lang="en-US" dirty="0"/>
              <a:t> allows customers to give feedback on the product</a:t>
            </a:r>
          </a:p>
          <a:p>
            <a:r>
              <a:rPr lang="en-US" dirty="0"/>
              <a:t>The </a:t>
            </a:r>
            <a:r>
              <a:rPr lang="en-US" b="1" dirty="0"/>
              <a:t>sprint retrospective</a:t>
            </a:r>
            <a:r>
              <a:rPr lang="en-US" dirty="0"/>
              <a:t> is used to figure out how to do the next sprint better</a:t>
            </a:r>
          </a:p>
        </p:txBody>
      </p:sp>
    </p:spTree>
    <p:extLst>
      <p:ext uri="{BB962C8B-B14F-4D97-AF65-F5344CB8AC3E}">
        <p14:creationId xmlns:p14="http://schemas.microsoft.com/office/powerpoint/2010/main" val="395682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3793-B2D3-46F2-BEBE-C7A25ADF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2860D-1D58-4EEC-B09F-83139EAB3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Product owner (PO)</a:t>
            </a:r>
          </a:p>
          <a:p>
            <a:pPr lvl="1"/>
            <a:r>
              <a:rPr lang="en-US" dirty="0"/>
              <a:t>Responsible for what's in the product</a:t>
            </a:r>
          </a:p>
          <a:p>
            <a:pPr lvl="1"/>
            <a:r>
              <a:rPr lang="en-US" dirty="0"/>
              <a:t>Customer representative to the other developers</a:t>
            </a:r>
          </a:p>
          <a:p>
            <a:pPr lvl="1"/>
            <a:r>
              <a:rPr lang="en-US" dirty="0"/>
              <a:t>Updates the product backlog</a:t>
            </a:r>
          </a:p>
          <a:p>
            <a:r>
              <a:rPr lang="en-US" b="1" dirty="0"/>
              <a:t>Scrum master (SM)</a:t>
            </a:r>
          </a:p>
          <a:p>
            <a:pPr lvl="1"/>
            <a:r>
              <a:rPr lang="en-US" dirty="0"/>
              <a:t>Guides the team through the Scrum process</a:t>
            </a:r>
          </a:p>
          <a:p>
            <a:pPr lvl="1"/>
            <a:r>
              <a:rPr lang="en-US" dirty="0"/>
              <a:t>Facilitator and coach</a:t>
            </a:r>
          </a:p>
          <a:p>
            <a:pPr lvl="1"/>
            <a:r>
              <a:rPr lang="en-US" dirty="0"/>
              <a:t>Protects the team from outside interference</a:t>
            </a:r>
          </a:p>
          <a:p>
            <a:r>
              <a:rPr lang="en-US" b="1" dirty="0"/>
              <a:t>Team members</a:t>
            </a:r>
          </a:p>
          <a:p>
            <a:pPr lvl="1"/>
            <a:r>
              <a:rPr lang="en-US" dirty="0"/>
              <a:t>People who decide how to build the project and build it</a:t>
            </a:r>
          </a:p>
          <a:p>
            <a:pPr lvl="1"/>
            <a:r>
              <a:rPr lang="en-US" dirty="0"/>
              <a:t>Typically, everyone works on everything</a:t>
            </a:r>
          </a:p>
        </p:txBody>
      </p:sp>
    </p:spTree>
    <p:extLst>
      <p:ext uri="{BB962C8B-B14F-4D97-AF65-F5344CB8AC3E}">
        <p14:creationId xmlns:p14="http://schemas.microsoft.com/office/powerpoint/2010/main" val="102408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303A-4A2C-4195-8A4C-108B8041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artifacts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8A055-9375-4184-B365-94645F13F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Product backlog</a:t>
            </a:r>
          </a:p>
          <a:p>
            <a:pPr lvl="1"/>
            <a:r>
              <a:rPr lang="en-US" dirty="0"/>
              <a:t>A prioritized list of product features that haven't been implemented yet</a:t>
            </a:r>
          </a:p>
          <a:p>
            <a:pPr lvl="1"/>
            <a:r>
              <a:rPr lang="en-US" b="1" dirty="0"/>
              <a:t>Product backlog items (PBIs)</a:t>
            </a:r>
            <a:r>
              <a:rPr lang="en-US" dirty="0"/>
              <a:t> are the elements of this list</a:t>
            </a:r>
          </a:p>
          <a:p>
            <a:pPr lvl="1"/>
            <a:r>
              <a:rPr lang="en-US" dirty="0"/>
              <a:t>Priorities are based on business value</a:t>
            </a:r>
          </a:p>
          <a:p>
            <a:r>
              <a:rPr lang="en-US" b="1" dirty="0"/>
              <a:t>Sprint backlog</a:t>
            </a:r>
          </a:p>
          <a:p>
            <a:pPr lvl="1"/>
            <a:r>
              <a:rPr lang="en-US" dirty="0"/>
              <a:t>Subset of PBIs</a:t>
            </a:r>
          </a:p>
          <a:p>
            <a:pPr lvl="1"/>
            <a:r>
              <a:rPr lang="en-US" dirty="0"/>
              <a:t>Tasks needed to complete them</a:t>
            </a:r>
          </a:p>
          <a:p>
            <a:pPr lvl="1"/>
            <a:r>
              <a:rPr lang="en-US" dirty="0"/>
              <a:t>Estimates of effort needed for each one</a:t>
            </a:r>
          </a:p>
          <a:p>
            <a:r>
              <a:rPr lang="en-US" b="1" dirty="0"/>
              <a:t>Potentially shippable increment (PSI)</a:t>
            </a:r>
          </a:p>
          <a:p>
            <a:pPr lvl="1"/>
            <a:r>
              <a:rPr lang="en-US" dirty="0"/>
              <a:t>Product that could be shipped to the customer (though maybe without all the desired features)</a:t>
            </a:r>
          </a:p>
          <a:p>
            <a:pPr lvl="1"/>
            <a:r>
              <a:rPr lang="en-US" dirty="0"/>
              <a:t>A PBI on the sprint backlog that wasn't finished goes back into the product backlog</a:t>
            </a:r>
          </a:p>
        </p:txBody>
      </p:sp>
    </p:spTree>
    <p:extLst>
      <p:ext uri="{BB962C8B-B14F-4D97-AF65-F5344CB8AC3E}">
        <p14:creationId xmlns:p14="http://schemas.microsoft.com/office/powerpoint/2010/main" val="282300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3E1D-6E7C-4E6F-ACE3-FA99D379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6F29C-B930-4DFA-B1F3-66B8A3660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Product backlog creation</a:t>
            </a:r>
          </a:p>
          <a:p>
            <a:pPr lvl="1"/>
            <a:r>
              <a:rPr lang="en-US" dirty="0"/>
              <a:t>The PO creates the product backlog for the first time, using customer input</a:t>
            </a:r>
          </a:p>
          <a:p>
            <a:r>
              <a:rPr lang="en-US" b="1" dirty="0"/>
              <a:t>Product backlog refinement</a:t>
            </a:r>
          </a:p>
          <a:p>
            <a:pPr lvl="1"/>
            <a:r>
              <a:rPr lang="en-US" dirty="0"/>
              <a:t>The PO constantly adds and deletes PBIs from the product backlog based on feedback from stakeholders</a:t>
            </a:r>
          </a:p>
          <a:p>
            <a:r>
              <a:rPr lang="en-US" b="1" dirty="0"/>
              <a:t>Sprint planning</a:t>
            </a:r>
          </a:p>
          <a:p>
            <a:pPr lvl="1"/>
            <a:r>
              <a:rPr lang="en-US" dirty="0"/>
              <a:t>The PO, SM, and other team members select PBIs, maybe with a particular sprint goal</a:t>
            </a:r>
          </a:p>
          <a:p>
            <a:pPr lvl="1"/>
            <a:r>
              <a:rPr lang="en-US" dirty="0"/>
              <a:t>PBIs are chosen by priority, taking into account how much can be done by estimating the work for the tasks for a PBI</a:t>
            </a:r>
          </a:p>
          <a:p>
            <a:r>
              <a:rPr lang="en-US" b="1" dirty="0"/>
              <a:t>Sprint execution</a:t>
            </a:r>
          </a:p>
          <a:p>
            <a:pPr lvl="1"/>
            <a:r>
              <a:rPr lang="en-US" dirty="0"/>
              <a:t>Everyone performs the tasks to implement the sprint backlog PBIs</a:t>
            </a:r>
          </a:p>
          <a:p>
            <a:r>
              <a:rPr lang="en-US" b="1" dirty="0"/>
              <a:t>Sprint review</a:t>
            </a:r>
          </a:p>
          <a:p>
            <a:pPr lvl="1"/>
            <a:r>
              <a:rPr lang="en-US" dirty="0"/>
              <a:t>A product demo where stakeholders discuss what was added and how they feel about it</a:t>
            </a:r>
          </a:p>
          <a:p>
            <a:pPr lvl="1"/>
            <a:r>
              <a:rPr lang="en-US" dirty="0"/>
              <a:t>Goal: improving the product</a:t>
            </a:r>
          </a:p>
          <a:p>
            <a:r>
              <a:rPr lang="en-US" b="1" dirty="0"/>
              <a:t>Sprint retrospective</a:t>
            </a:r>
          </a:p>
          <a:p>
            <a:pPr lvl="1"/>
            <a:r>
              <a:rPr lang="en-US" dirty="0"/>
              <a:t>The team discusses what went well, what didn't, and how the next sprint can be better</a:t>
            </a:r>
          </a:p>
          <a:p>
            <a:pPr lvl="1"/>
            <a:r>
              <a:rPr lang="en-US" dirty="0"/>
              <a:t>Goal: improving the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3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31E96-FF55-412A-85B8-A6803C22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product backlog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419A-D27D-4087-91E0-228B47DF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product backlog is a prioritized list of PBIs</a:t>
            </a:r>
          </a:p>
          <a:p>
            <a:r>
              <a:rPr lang="en-US" dirty="0"/>
              <a:t>Each PBI consists of</a:t>
            </a:r>
          </a:p>
          <a:p>
            <a:pPr lvl="1"/>
            <a:r>
              <a:rPr lang="en-US" dirty="0"/>
              <a:t>Specification</a:t>
            </a:r>
          </a:p>
          <a:p>
            <a:pPr lvl="1"/>
            <a:r>
              <a:rPr lang="en-US" dirty="0"/>
              <a:t>Priority</a:t>
            </a:r>
          </a:p>
          <a:p>
            <a:pPr lvl="1"/>
            <a:r>
              <a:rPr lang="en-US" dirty="0"/>
              <a:t>Estimate of effort</a:t>
            </a:r>
          </a:p>
          <a:p>
            <a:pPr lvl="1"/>
            <a:r>
              <a:rPr lang="en-US" dirty="0"/>
              <a:t>Acceptance criteria</a:t>
            </a:r>
          </a:p>
        </p:txBody>
      </p:sp>
    </p:spTree>
    <p:extLst>
      <p:ext uri="{BB962C8B-B14F-4D97-AF65-F5344CB8AC3E}">
        <p14:creationId xmlns:p14="http://schemas.microsoft.com/office/powerpoint/2010/main" val="284392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2562</TotalTime>
  <Words>2348</Words>
  <Application>Microsoft Office PowerPoint</Application>
  <PresentationFormat>Widescreen</PresentationFormat>
  <Paragraphs>254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4100</vt:lpstr>
      <vt:lpstr>Questions?</vt:lpstr>
      <vt:lpstr>Scrum Review</vt:lpstr>
      <vt:lpstr>Scrum process</vt:lpstr>
      <vt:lpstr>Sprints</vt:lpstr>
      <vt:lpstr>Scrum roles</vt:lpstr>
      <vt:lpstr>Scrum artifacts</vt:lpstr>
      <vt:lpstr>Scrum activities</vt:lpstr>
      <vt:lpstr>Managing the product backlog</vt:lpstr>
      <vt:lpstr>PBI specifications</vt:lpstr>
      <vt:lpstr>User stories</vt:lpstr>
      <vt:lpstr>User story abstraction</vt:lpstr>
      <vt:lpstr>PBI priorities</vt:lpstr>
      <vt:lpstr>PBI effort estimates</vt:lpstr>
      <vt:lpstr>PBI acceptance criteria</vt:lpstr>
      <vt:lpstr>Product backlog refinement</vt:lpstr>
      <vt:lpstr>Estimating work and timeline</vt:lpstr>
      <vt:lpstr>Velocity</vt:lpstr>
      <vt:lpstr>Creating the sprint backlog</vt:lpstr>
      <vt:lpstr>Sprinting</vt:lpstr>
      <vt:lpstr>Definition of done</vt:lpstr>
      <vt:lpstr>Effort estimation in Scrum</vt:lpstr>
      <vt:lpstr>Detailed estimation in Scrum</vt:lpstr>
      <vt:lpstr>Planning poker</vt:lpstr>
      <vt:lpstr>Sprint review</vt:lpstr>
      <vt:lpstr>Sprint retrospective</vt:lpstr>
      <vt:lpstr>Other Scrum practices</vt:lpstr>
      <vt:lpstr>Trello recommendations</vt:lpstr>
      <vt:lpstr>Web recommendations</vt:lpstr>
      <vt:lpstr>More web recommendations</vt:lpstr>
      <vt:lpstr>Upcoming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286</cp:revision>
  <dcterms:created xsi:type="dcterms:W3CDTF">2009-08-24T20:26:10Z</dcterms:created>
  <dcterms:modified xsi:type="dcterms:W3CDTF">2025-01-27T18:48:52Z</dcterms:modified>
</cp:coreProperties>
</file>